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58" r:id="rId4"/>
    <p:sldId id="283" r:id="rId5"/>
    <p:sldId id="259" r:id="rId6"/>
    <p:sldId id="260" r:id="rId7"/>
    <p:sldId id="262" r:id="rId8"/>
    <p:sldId id="263" r:id="rId9"/>
    <p:sldId id="261" r:id="rId10"/>
    <p:sldId id="266" r:id="rId11"/>
    <p:sldId id="265" r:id="rId12"/>
    <p:sldId id="257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85" r:id="rId21"/>
    <p:sldId id="276" r:id="rId22"/>
    <p:sldId id="275" r:id="rId23"/>
    <p:sldId id="281" r:id="rId24"/>
    <p:sldId id="278" r:id="rId25"/>
    <p:sldId id="279" r:id="rId26"/>
    <p:sldId id="280" r:id="rId27"/>
    <p:sldId id="282" r:id="rId28"/>
    <p:sldId id="286" r:id="rId29"/>
    <p:sldId id="274" r:id="rId30"/>
  </p:sldIdLst>
  <p:sldSz cx="12195175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FFFF"/>
    <a:srgbClr val="2110F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1808" autoAdjust="0"/>
    <p:restoredTop sz="94660"/>
  </p:normalViewPr>
  <p:slideViewPr>
    <p:cSldViewPr>
      <p:cViewPr varScale="1">
        <p:scale>
          <a:sx n="116" d="100"/>
          <a:sy n="116" d="100"/>
        </p:scale>
        <p:origin x="-1254" y="-9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2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3E7B-0C22-44B9-A47F-B9BEB20A91E2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9663-A95C-4F0B-A427-0C23609EB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계속 </a:t>
            </a:r>
            <a:r>
              <a:rPr lang="ko-KR" altLang="en-US" dirty="0" err="1" smtClean="0"/>
              <a:t>법독극물학자에</a:t>
            </a:r>
            <a:r>
              <a:rPr lang="ko-KR" altLang="en-US" dirty="0" smtClean="0"/>
              <a:t> 대해서 알아보았는데 독이 무엇인지 모르면 안되겠지요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그래서 이번에는 독에 대해서 알아보도록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독의 사전적 의미는 섭취되거나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흡입되거나 또는 피부를 토해 흡수될 경우 육체적 손상이나 죽음을 유발할 수 있는 물질을 말합니다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매우 포괄적인 의미를 담고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어떤 내과 의사가 이렇게 말하였습니다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독이 아닌 것은 무엇인가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독이 안 되는 것은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양이 독인지 아닌지를 결정하는 요소이다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뜻은 어떤 물질이든 독이 될 수 있다는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그래서 독의 종류에는 이 파란색 쥐약과 예전에 많이 쓰이 던 독인 비소가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제가 아까 마신 독인 산화수소가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산화수소라는 물질은 사람이 많이 마시면 죽게 됩니다</a:t>
            </a:r>
            <a:r>
              <a:rPr lang="en-US" altLang="ko-KR" dirty="0" smtClean="0"/>
              <a:t>. 2</a:t>
            </a:r>
            <a:r>
              <a:rPr lang="ko-KR" altLang="en-US" dirty="0" smtClean="0"/>
              <a:t>학년들은 알겠지만 산화수소는 바로 물입니다</a:t>
            </a:r>
            <a:r>
              <a:rPr lang="en-US" altLang="ko-KR" dirty="0" smtClean="0"/>
              <a:t>. 	</a:t>
            </a:r>
            <a:r>
              <a:rPr lang="ko-KR" altLang="en-US" dirty="0" smtClean="0"/>
              <a:t>산화수소가 물인지 몰랐던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학년는</a:t>
            </a:r>
            <a:r>
              <a:rPr lang="ko-KR" altLang="en-US" dirty="0" smtClean="0"/>
              <a:t> 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학년 교실에 남아 주시기 바랍니다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여러분들 설마 제가 </a:t>
            </a:r>
            <a:r>
              <a:rPr lang="en-US" altLang="ko-KR" dirty="0" smtClean="0"/>
              <a:t>5mg</a:t>
            </a:r>
            <a:r>
              <a:rPr lang="ko-KR" altLang="en-US" dirty="0" smtClean="0"/>
              <a:t>으로 사람을 죽일 수 있는 쥐약을 여러분에게 권했겠습니까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조금씩 지속적으로 먹이면 심한 감기 증세 </a:t>
            </a:r>
            <a:r>
              <a:rPr lang="ko-KR" altLang="en-US" dirty="0" err="1" smtClean="0"/>
              <a:t>처럼보이게</a:t>
            </a:r>
            <a:r>
              <a:rPr lang="ko-KR" altLang="en-US" dirty="0" smtClean="0"/>
              <a:t> 자연사처럼 죽는 비소를 먹였겠습니까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단지 사람이 약 </a:t>
            </a:r>
            <a:r>
              <a:rPr lang="en-US" altLang="ko-KR" dirty="0" smtClean="0"/>
              <a:t>4L</a:t>
            </a:r>
            <a:r>
              <a:rPr lang="ko-KR" altLang="en-US" dirty="0" smtClean="0"/>
              <a:t>마시면 죽는 물 </a:t>
            </a:r>
            <a:r>
              <a:rPr lang="en-US" altLang="ko-KR" dirty="0" smtClean="0"/>
              <a:t>8ml</a:t>
            </a:r>
            <a:r>
              <a:rPr lang="ko-KR" altLang="en-US" dirty="0" smtClean="0"/>
              <a:t>를 준 것 밖에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그러니까 이 병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개를 마시면 죽게 되는 것이지요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괜히 겁먹어서 먹겠다고 하지 않은 것이 후회되지요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사람들은 독과 독소를 혼합해서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독에 소 붙은 게 독소가 아니라 영어에서는 완전히 다릅니다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독은 </a:t>
            </a:r>
            <a:r>
              <a:rPr lang="ko-KR" altLang="en-US" dirty="0" err="1" smtClean="0"/>
              <a:t>포이즌이고</a:t>
            </a:r>
            <a:r>
              <a:rPr lang="ko-KR" altLang="en-US" dirty="0" smtClean="0"/>
              <a:t> 독소는 </a:t>
            </a:r>
            <a:r>
              <a:rPr lang="ko-KR" altLang="en-US" dirty="0" err="1" smtClean="0"/>
              <a:t>톡신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둘의 차이가 </a:t>
            </a:r>
            <a:r>
              <a:rPr lang="ko-KR" altLang="en-US" dirty="0" err="1" smtClean="0"/>
              <a:t>무엇이냐면</a:t>
            </a:r>
            <a:r>
              <a:rPr lang="ko-KR" altLang="en-US" dirty="0" smtClean="0"/>
              <a:t> 독은 무생물에서 나오는 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그러니까 예를 들면 비소 같이 금속에 의해 생기는 독 같은 것을 말합니다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독소는 생물체에 의해서 생기는 독소입니다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들면 코브라나 독버섯 그리고 여기는 보이는 </a:t>
            </a:r>
            <a:r>
              <a:rPr lang="ko-KR" altLang="en-US" dirty="0" err="1" smtClean="0"/>
              <a:t>독개구리입니다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정말 신기한 내용이지요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다음에 독극물학자가 조사하는 알코올에 대한 설명을 해보도록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알코올은 물에 비해 많이 치명적인 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알코올로 인한 사망은 미국에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년당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만명이고</a:t>
            </a:r>
            <a:r>
              <a:rPr lang="ko-KR" altLang="en-US" dirty="0" smtClean="0"/>
              <a:t> 러시아는 더 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미국의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배나 되는 사람이 알코올로 인해 죽고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알코올은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도안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잔을 마시면 판단력 장애가 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ko-KR" altLang="en-US" dirty="0" err="1" smtClean="0"/>
              <a:t>운적을</a:t>
            </a:r>
            <a:r>
              <a:rPr lang="ko-KR" altLang="en-US" dirty="0" smtClean="0"/>
              <a:t> 못하게 되는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게다가 여기 앞에 </a:t>
            </a:r>
            <a:r>
              <a:rPr lang="ko-KR" altLang="en-US" dirty="0" err="1" smtClean="0"/>
              <a:t>이도우처럼</a:t>
            </a:r>
            <a:r>
              <a:rPr lang="ko-KR" altLang="en-US" dirty="0" smtClean="0"/>
              <a:t> 게임에 빠져 살다가 알코올을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잔 마시면 이제 게임과 현실을 구별하지 못하고 이상한 짓을 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그러니까 </a:t>
            </a:r>
            <a:r>
              <a:rPr lang="ko-KR" altLang="en-US" dirty="0" err="1" smtClean="0"/>
              <a:t>게임하는</a:t>
            </a:r>
            <a:r>
              <a:rPr lang="ko-KR" altLang="en-US" dirty="0" smtClean="0"/>
              <a:t> 사람들은 절대 술을 마시면 안됩니다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알겠죠 </a:t>
            </a:r>
            <a:r>
              <a:rPr lang="ko-KR" altLang="en-US" dirty="0" err="1" smtClean="0"/>
              <a:t>도우야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알코올이 얼마나 심각한 독인지 알려 드릴게요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저번주에</a:t>
            </a:r>
            <a:r>
              <a:rPr lang="ko-KR" altLang="en-US" dirty="0" smtClean="0"/>
              <a:t> </a:t>
            </a:r>
            <a:r>
              <a:rPr lang="ko-KR" altLang="en-US" dirty="0"/>
              <a:t>썼</a:t>
            </a:r>
            <a:r>
              <a:rPr lang="ko-KR" altLang="en-US" dirty="0" smtClean="0"/>
              <a:t>던 알코올 솜에 묻어있던 에탄올은 </a:t>
            </a:r>
            <a:r>
              <a:rPr lang="en-US" altLang="ko-KR" dirty="0" smtClean="0"/>
              <a:t>40ml </a:t>
            </a:r>
            <a:r>
              <a:rPr lang="ko-KR" altLang="en-US" dirty="0" smtClean="0"/>
              <a:t>마시면 실명을 하고 </a:t>
            </a:r>
            <a:r>
              <a:rPr lang="en-US" altLang="ko-KR" dirty="0" smtClean="0"/>
              <a:t>100ml </a:t>
            </a:r>
            <a:r>
              <a:rPr lang="ko-KR" altLang="en-US" dirty="0" smtClean="0"/>
              <a:t>마시면 즉사합니다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메탄올은 더 심한데 마시기만 하면 뇌의 산소공급을 차단해서 구토를 하게 되고 똑같이 </a:t>
            </a:r>
            <a:r>
              <a:rPr lang="en-US" altLang="ko-KR" dirty="0" smtClean="0"/>
              <a:t>40ml </a:t>
            </a:r>
            <a:r>
              <a:rPr lang="ko-KR" altLang="en-US" dirty="0" smtClean="0"/>
              <a:t>마시면 실명을 하게 되고 </a:t>
            </a:r>
            <a:r>
              <a:rPr lang="en-US" altLang="ko-KR" dirty="0" smtClean="0"/>
              <a:t>100ml </a:t>
            </a:r>
            <a:r>
              <a:rPr lang="ko-KR" altLang="en-US" dirty="0" smtClean="0"/>
              <a:t>마시면 즉사하게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알코올에는 다른 알코올도 있는데 그냥 통틀어 모든 알코올을 마시면 호흡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심장 박동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숨막힘을 조절하는 신경을 억제해서 구토로 인한 질식이 일어나고 호흡이 정지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심장마비가 올 수 있고 체온도 낮아져 </a:t>
            </a:r>
            <a:r>
              <a:rPr lang="ko-KR" altLang="en-US" dirty="0" err="1" smtClean="0"/>
              <a:t>저체온증에</a:t>
            </a:r>
            <a:r>
              <a:rPr lang="ko-KR" altLang="en-US" dirty="0" smtClean="0"/>
              <a:t> 걸리게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법독극물학자들은</a:t>
            </a:r>
            <a:r>
              <a:rPr lang="ko-KR" altLang="en-US" dirty="0" smtClean="0"/>
              <a:t> 알코올 농도를 측정하는데 대부분 혈액 속 알코올 농도를 확인합니다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현장에서는 확인할 수 없으니 알코올 측정기를 사용하는데 핏줄이 </a:t>
            </a:r>
            <a:r>
              <a:rPr lang="ko-KR" altLang="en-US" dirty="0" err="1" smtClean="0"/>
              <a:t>페포까지</a:t>
            </a:r>
            <a:r>
              <a:rPr lang="ko-KR" altLang="en-US" dirty="0" smtClean="0"/>
              <a:t> 연결되어 있기 때문에 내쉬는 공기로도 알코올의 농도를 측정할 수 있게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심한 음주 사고의 경우 통상적으로 혈액 검사를 실시합니다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정확성을 위해 음주 운전 피의자의 몸에서 알코올이 분해되기 전에 검사를 실시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마지막에 알코올은 방광으로 모이는데 이때 알코올이 농축이 되어서 실제 알코올 농도보다 높게 나타난다고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다음에 마약에 대해서 알아보겠습니다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 독극물에 대해서 배우면서 마약을 배우느냐 바로 마약도 물보다 강한 독성물질입니다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 대마초가 있는데 제 손에 있는 이것이 바로 대마초의 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몰래 밀수해 온 것인데 먹어보고 싶은 사람 있나요</a:t>
            </a:r>
            <a:r>
              <a:rPr lang="en-US" altLang="ko-KR" dirty="0" smtClean="0"/>
              <a:t>? (</a:t>
            </a:r>
            <a:r>
              <a:rPr lang="ko-KR" altLang="en-US" dirty="0" smtClean="0"/>
              <a:t>누군가가 손을 </a:t>
            </a:r>
            <a:r>
              <a:rPr lang="ko-KR" altLang="en-US" dirty="0" err="1" smtClean="0"/>
              <a:t>들때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싫어요 제가 먹을 건데요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손을 아무도 안들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그럼 제가 먹죠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맛이 좋네요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신고하지 마세요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그럼 다음으로 여러 마약을 만들 수 있는 양귀비에 대해서 알아보겠습니다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양귀비꽃의 열매인데 이 열매를 깨서 안에 있는 씨를 가지고 아편을 만듭니다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아편을 그대로 마약에 사용할 수 있고 또다른 마약을 만들기도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이 아편이 이 </a:t>
            </a:r>
            <a:r>
              <a:rPr lang="ko-KR" altLang="en-US" dirty="0" err="1" smtClean="0"/>
              <a:t>노은동에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양귀비는 이렇게나 아름다운 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사람들이 마약성분을 없앤 양귀비를 관상용으로 심기도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아까 대마초 씨를 제가 먹었는데 대마초 씨는 마약 성분이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이건 햄프씨드라고도 하는데 캐나다의 건강식품입니다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마약 성분이 아닌지를 모르고 먹겠다고 한사람은 반성하세요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 나오는 이 사람처럼 될 수도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이 마약이 어떻게 사람을 죽였느냐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실제로 사건이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모두 아시죠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코카콜라가 처음 나왔을 때 코카콜라에 포함되어있던 코카인입니다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코카인은 대부분 먹거나 코로 흡입하지만 그렇게 한다면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분에서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분의 시간 후에 반응이 나타납니다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그래서 어떤 사람이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초에서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만에 효과를 보기 위해 핏줄에 직접 주입하였다고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과다투여로 사망하였다고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그러니까 아까처럼 마약 같은 것을 권했을 때 절대 받아서는 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나폴레옹이 왜 죽었을까요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r>
              <a:rPr lang="ko-KR" altLang="en-US" dirty="0" smtClean="0"/>
              <a:t>공식적인 사망 사유는 위암이었지만 벽지에 </a:t>
            </a:r>
            <a:r>
              <a:rPr lang="ko-KR" altLang="en-US" dirty="0" err="1" smtClean="0"/>
              <a:t>있는는</a:t>
            </a:r>
            <a:r>
              <a:rPr lang="ko-KR" altLang="en-US" dirty="0" smtClean="0"/>
              <a:t> 비소 때문이라는 의혹이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오늘은 </a:t>
            </a:r>
            <a:r>
              <a:rPr lang="ko-KR" altLang="en-US" dirty="0" err="1" smtClean="0"/>
              <a:t>법독극물학에</a:t>
            </a:r>
            <a:r>
              <a:rPr lang="ko-KR" altLang="en-US" dirty="0" smtClean="0"/>
              <a:t> 대해서 알아보도록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법독극물학을</a:t>
            </a:r>
            <a:r>
              <a:rPr lang="ko-KR" altLang="en-US" dirty="0" smtClean="0"/>
              <a:t> 이용한 사건을 알려드리겠습니다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남상이 지역 병원에서 사망하였는데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일 후 가족들의 주장한 것처럼 폐렴으로 인정되었습니다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시체는 매장되었습니다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그러다가  그의 아내가 남편의 보험금 </a:t>
            </a:r>
            <a:r>
              <a:rPr lang="en-US" altLang="ko-KR" dirty="0" smtClean="0"/>
              <a:t>50000</a:t>
            </a:r>
            <a:r>
              <a:rPr lang="ko-KR" altLang="en-US" dirty="0" smtClean="0"/>
              <a:t>달러를 받고 다른 남자와 사랑에 빠져 결혼을 하려고 한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과수원 주인은 자신에게 어느 날 강한 제초제를 주어서 의심하고 있어서 다시 시체를 파냈다고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그러자 진짜로 제초제의 성분 </a:t>
            </a:r>
            <a:r>
              <a:rPr lang="ko-KR" altLang="en-US" dirty="0" err="1" smtClean="0"/>
              <a:t>파라콰트가</a:t>
            </a:r>
            <a:r>
              <a:rPr lang="ko-KR" altLang="en-US" dirty="0" smtClean="0"/>
              <a:t> 몸에서 검출되었습니다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그 잔인한 아내는 유죄가 되고 정신과 치료를 받았다고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수업을 시작하기 전에 제가 오늘 동아리를 위해서 이 독을 구해왔습니다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혹시 이 독을 먹어보고 싶은 사람 있나요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궁금하지 않아요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독은 어떤 맛일까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혹시 알아요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이거 먹고도 살아남아서 나중에 암살 당할 수도 있을 때 독살은 안 당할 테니까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먹을 사람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없으면 제가 먹죠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힘들게 얻은 건데 안 사용하지 않으면 안되니까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꿀꺽 바로 반응은 나타나지 않을 테니까 수업 진행하세요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 모두 읽어보세요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법과학에는</a:t>
            </a:r>
            <a:r>
              <a:rPr lang="ko-KR" altLang="en-US" dirty="0" smtClean="0"/>
              <a:t> 핵심 학문이 있는데 바로 병리학과 </a:t>
            </a:r>
            <a:r>
              <a:rPr lang="ko-KR" altLang="en-US" dirty="0" err="1" smtClean="0"/>
              <a:t>독극물학입니다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둘은 서로 협력하여 일합니다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병리학은 해부를 하는 것인데 해부를 할 때 몸에 있는 독을 채취해야 하니까 해부할 때 옆에 있는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독극물학자는 약물학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생물학을 잘해야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독극물학도 잘해야 하지만요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독극물학자도 사람이기에 이 모든 것을 잘할 수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이렇게 약물학자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화학자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생물학자와 함께 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법독극물학자는</a:t>
            </a:r>
            <a:r>
              <a:rPr lang="ko-KR" altLang="en-US" dirty="0" smtClean="0"/>
              <a:t> 어떻게 일할까요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이렇게 일할까요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절대 아닙니다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법독극물학자는</a:t>
            </a:r>
            <a:r>
              <a:rPr lang="ko-KR" altLang="en-US" dirty="0" smtClean="0"/>
              <a:t> 이런 전문 장비들 앞에서 일합니다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그러면 정확히 어떻게 일하는 지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법독극물학자들은</a:t>
            </a:r>
            <a:r>
              <a:rPr lang="ko-KR" altLang="en-US" dirty="0" smtClean="0"/>
              <a:t> 당연히 몸에서 </a:t>
            </a:r>
            <a:r>
              <a:rPr lang="ko-KR" altLang="en-US" dirty="0" err="1" smtClean="0"/>
              <a:t>독성분을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체취합니다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그 방법이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가스 </a:t>
            </a:r>
            <a:r>
              <a:rPr lang="ko-KR" altLang="en-US" dirty="0" err="1" smtClean="0"/>
              <a:t>크로마토그래피로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액체상테의</a:t>
            </a:r>
            <a:r>
              <a:rPr lang="ko-KR" altLang="en-US" dirty="0" smtClean="0"/>
              <a:t> 시료가 기체로 변하게 되면서 물질이 분리가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그렇게 물질을 분리하여 검사하는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다음으로 액체 </a:t>
            </a:r>
            <a:r>
              <a:rPr lang="ko-KR" altLang="en-US" dirty="0" err="1" smtClean="0"/>
              <a:t>크로마토그래피입니다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액체 상태 그대로 분리를 하는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그리고 여기 보이는 질량분광기가 있는데 </a:t>
            </a:r>
            <a:r>
              <a:rPr lang="ko-KR" altLang="en-US" dirty="0" err="1" smtClean="0"/>
              <a:t>법독극물학자들은</a:t>
            </a:r>
            <a:r>
              <a:rPr lang="ko-KR" altLang="en-US" dirty="0" smtClean="0"/>
              <a:t> 질량 </a:t>
            </a:r>
            <a:r>
              <a:rPr lang="ko-KR" altLang="en-US" dirty="0" err="1" smtClean="0"/>
              <a:t>분광법을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가스 </a:t>
            </a:r>
            <a:r>
              <a:rPr lang="ko-KR" altLang="en-US" dirty="0" err="1" smtClean="0"/>
              <a:t>크로마토그래피와</a:t>
            </a:r>
            <a:r>
              <a:rPr lang="ko-KR" altLang="en-US" dirty="0" smtClean="0"/>
              <a:t> 대부분 함께 사용하는데 질량분광기 내에서 가벼운 물질과 무거운 물질을 분리하게 되는데 이때 옆 컴퓨터에 그래프가 그려집니다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가벼운 물질의 그래프는 좀 더 긴 선을 그리며 곡선을 그리고 무거운 물질은 좀더 짧은 선을 그리며 곡선을 그립니다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외에 </a:t>
            </a:r>
            <a:r>
              <a:rPr lang="ko-KR" altLang="en-US" dirty="0" err="1" smtClean="0"/>
              <a:t>법독극물학자는</a:t>
            </a:r>
            <a:r>
              <a:rPr lang="ko-KR" altLang="en-US" dirty="0" smtClean="0"/>
              <a:t> 여러 일을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알코올 여부 검사를 하고 신약 개발 시 </a:t>
            </a:r>
            <a:r>
              <a:rPr lang="ko-KR" altLang="en-US" dirty="0" err="1" smtClean="0"/>
              <a:t>독성분이</a:t>
            </a:r>
            <a:r>
              <a:rPr lang="ko-KR" altLang="en-US" dirty="0" smtClean="0"/>
              <a:t> 없는지 </a:t>
            </a:r>
            <a:r>
              <a:rPr lang="ko-KR" altLang="en-US" dirty="0" err="1" smtClean="0"/>
              <a:t>확인아는</a:t>
            </a:r>
            <a:r>
              <a:rPr lang="ko-KR" altLang="en-US" dirty="0" smtClean="0"/>
              <a:t> 일도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약물 투여 여부를 확인하며 법정에 전문가로 소환됩니다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법정에 소환되는 </a:t>
            </a:r>
            <a:r>
              <a:rPr lang="ko-KR" altLang="en-US" dirty="0" err="1" smtClean="0"/>
              <a:t>법독극물학자의</a:t>
            </a:r>
            <a:r>
              <a:rPr lang="ko-KR" altLang="en-US" dirty="0" smtClean="0"/>
              <a:t> 경우 일반인들도 알아들을 수 있도록 전문적이고 어려운 말을 쉬운 말로 설명할 수 있어야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정말 힘들 것 같지 않나요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D9663-A95C-4F0B-A427-0C23609EB5F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638" y="2130428"/>
            <a:ext cx="103658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278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280538" y="274641"/>
            <a:ext cx="3499762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7021" y="274641"/>
            <a:ext cx="10300264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334" y="4406903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334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77019" y="1600203"/>
            <a:ext cx="69000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880287" y="1600203"/>
            <a:ext cx="690001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60" y="274638"/>
            <a:ext cx="109756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60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60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4981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4981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60" y="273050"/>
            <a:ext cx="401212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976" y="273053"/>
            <a:ext cx="681744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60" y="1435103"/>
            <a:ext cx="401212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41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41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41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760" y="274638"/>
            <a:ext cx="109756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60" y="1600203"/>
            <a:ext cx="1097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758" y="6356353"/>
            <a:ext cx="28455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A6536-22A0-413D-ACE2-369C21E5C849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6685" y="6356353"/>
            <a:ext cx="3861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9876" y="6356353"/>
            <a:ext cx="28455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D08BD-CA6E-4783-BEF7-B0CB99A6E8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5.jpeg"/><Relationship Id="rId9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독이란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17467" y="1124744"/>
            <a:ext cx="6696744" cy="46085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섭취되거나</a:t>
            </a:r>
            <a:r>
              <a:rPr lang="en-US" altLang="ko-KR" b="1" dirty="0" smtClean="0">
                <a:latin typeface="CommercialScript BT" pitchFamily="2" charset="0"/>
              </a:rPr>
              <a:t>, </a:t>
            </a:r>
            <a:r>
              <a:rPr lang="ko-KR" altLang="en-US" b="1" dirty="0" smtClean="0">
                <a:latin typeface="CommercialScript BT" pitchFamily="2" charset="0"/>
              </a:rPr>
              <a:t>흡입되거나 또는 피부를 통해</a:t>
            </a:r>
            <a:r>
              <a:rPr lang="en-US" altLang="ko-KR" b="1" dirty="0" smtClean="0">
                <a:latin typeface="CommercialScript BT" pitchFamily="2" charset="0"/>
              </a:rPr>
              <a:t/>
            </a:r>
            <a:br>
              <a:rPr lang="en-US" altLang="ko-KR" b="1" dirty="0" smtClean="0">
                <a:latin typeface="CommercialScript BT" pitchFamily="2" charset="0"/>
              </a:rPr>
            </a:br>
            <a:r>
              <a:rPr lang="ko-KR" altLang="en-US" b="1" dirty="0" smtClean="0">
                <a:latin typeface="CommercialScript BT" pitchFamily="2" charset="0"/>
              </a:rPr>
              <a:t>흡수될 경우 육체적</a:t>
            </a:r>
            <a:r>
              <a:rPr lang="en-US" altLang="ko-KR" b="1" dirty="0" smtClean="0">
                <a:latin typeface="CommercialScript BT" pitchFamily="2" charset="0"/>
              </a:rPr>
              <a:t/>
            </a:r>
            <a:br>
              <a:rPr lang="en-US" altLang="ko-KR" b="1" dirty="0" smtClean="0">
                <a:latin typeface="CommercialScript BT" pitchFamily="2" charset="0"/>
              </a:rPr>
            </a:br>
            <a:r>
              <a:rPr lang="ko-KR" altLang="en-US" b="1" dirty="0" smtClean="0">
                <a:latin typeface="CommercialScript BT" pitchFamily="2" charset="0"/>
              </a:rPr>
              <a:t>손상이나 죽음을</a:t>
            </a:r>
            <a:r>
              <a:rPr lang="en-US" altLang="ko-KR" b="1" dirty="0" smtClean="0">
                <a:latin typeface="CommercialScript BT" pitchFamily="2" charset="0"/>
              </a:rPr>
              <a:t/>
            </a:r>
            <a:br>
              <a:rPr lang="en-US" altLang="ko-KR" b="1" dirty="0" smtClean="0">
                <a:latin typeface="CommercialScript BT" pitchFamily="2" charset="0"/>
              </a:rPr>
            </a:br>
            <a:r>
              <a:rPr lang="ko-KR" altLang="en-US" b="1" dirty="0" smtClean="0">
                <a:latin typeface="CommercialScript BT" pitchFamily="2" charset="0"/>
              </a:rPr>
              <a:t>유발할 수 있는 물질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10" name="내용 개체 틀 9" descr="poison-684990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24979" y="1700808"/>
            <a:ext cx="4075015" cy="3168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979" y="1412776"/>
            <a:ext cx="10975657" cy="3600400"/>
          </a:xfrm>
        </p:spPr>
        <p:txBody>
          <a:bodyPr>
            <a:normAutofit/>
          </a:bodyPr>
          <a:lstStyle/>
          <a:p>
            <a:r>
              <a:rPr lang="en-US" altLang="ko-KR" sz="5300" b="1" dirty="0" smtClean="0">
                <a:latin typeface="+mn-lt"/>
              </a:rPr>
              <a:t>“</a:t>
            </a:r>
            <a:r>
              <a:rPr lang="ko-KR" altLang="en-US" sz="5300" b="1" dirty="0" smtClean="0">
                <a:latin typeface="+mn-lt"/>
              </a:rPr>
              <a:t>독이 아닌 것은 무엇인가</a:t>
            </a:r>
            <a:r>
              <a:rPr lang="en-US" altLang="ko-KR" sz="5300" b="1" dirty="0" smtClean="0">
                <a:latin typeface="+mn-lt"/>
              </a:rPr>
              <a:t>? </a:t>
            </a:r>
            <a:r>
              <a:rPr lang="ko-KR" altLang="en-US" sz="5300" b="1" dirty="0" smtClean="0">
                <a:latin typeface="+mn-lt"/>
              </a:rPr>
              <a:t>독이</a:t>
            </a:r>
            <a:r>
              <a:rPr lang="en-US" altLang="ko-KR" sz="5300" b="1" dirty="0" smtClean="0">
                <a:latin typeface="+mn-lt"/>
              </a:rPr>
              <a:t/>
            </a:r>
            <a:br>
              <a:rPr lang="en-US" altLang="ko-KR" sz="5300" b="1" dirty="0" smtClean="0">
                <a:latin typeface="+mn-lt"/>
              </a:rPr>
            </a:br>
            <a:r>
              <a:rPr lang="ko-KR" altLang="en-US" sz="5300" b="1" dirty="0" smtClean="0">
                <a:latin typeface="+mn-lt"/>
              </a:rPr>
              <a:t>안 되는 것은 없다</a:t>
            </a:r>
            <a:r>
              <a:rPr lang="en-US" altLang="ko-KR" sz="5300" b="1" dirty="0" smtClean="0">
                <a:latin typeface="+mn-lt"/>
              </a:rPr>
              <a:t>. </a:t>
            </a:r>
            <a:r>
              <a:rPr lang="ko-KR" altLang="en-US" sz="5300" b="1" dirty="0" smtClean="0">
                <a:latin typeface="+mn-lt"/>
              </a:rPr>
              <a:t>그 양이 독인지</a:t>
            </a:r>
            <a:r>
              <a:rPr lang="en-US" altLang="ko-KR" sz="5300" b="1" dirty="0" smtClean="0">
                <a:latin typeface="+mn-lt"/>
              </a:rPr>
              <a:t/>
            </a:r>
            <a:br>
              <a:rPr lang="en-US" altLang="ko-KR" sz="5300" b="1" dirty="0" smtClean="0">
                <a:latin typeface="+mn-lt"/>
              </a:rPr>
            </a:br>
            <a:r>
              <a:rPr lang="ko-KR" altLang="en-US" sz="5300" b="1" dirty="0" smtClean="0">
                <a:latin typeface="+mn-lt"/>
              </a:rPr>
              <a:t>아닌지를 결정하는 요소이다</a:t>
            </a:r>
            <a:r>
              <a:rPr lang="en-US" altLang="ko-KR" sz="5300" b="1" dirty="0" smtClean="0">
                <a:latin typeface="+mn-lt"/>
              </a:rPr>
              <a:t>.”</a:t>
            </a:r>
            <a:endParaRPr lang="ko-KR" altLang="en-US" b="1" dirty="0">
              <a:latin typeface="+mn-lt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81763" y="5229200"/>
            <a:ext cx="3687627" cy="5326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-</a:t>
            </a:r>
            <a:r>
              <a:rPr lang="ko-KR" altLang="en-US" sz="2400" dirty="0" smtClean="0"/>
              <a:t>내과 의사 </a:t>
            </a:r>
            <a:r>
              <a:rPr lang="ko-KR" altLang="en-US" sz="2400" dirty="0" err="1" smtClean="0"/>
              <a:t>파라셀수스</a:t>
            </a:r>
            <a:r>
              <a:rPr lang="en-US" altLang="ko-KR" sz="2400" dirty="0" smtClean="0"/>
              <a:t>-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독의 종류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5" name="내용 개체 틀 4" descr="water-25169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311125" y="1556792"/>
            <a:ext cx="3337898" cy="4525963"/>
          </a:xfrm>
        </p:spPr>
      </p:pic>
      <p:pic>
        <p:nvPicPr>
          <p:cNvPr id="6" name="그림 5" descr="rat-poison-953433_19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1203" y="2204864"/>
            <a:ext cx="4568507" cy="2569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bottle-1503898_1920.jpg"/>
          <p:cNvPicPr>
            <a:picLocks noChangeAspect="1"/>
          </p:cNvPicPr>
          <p:nvPr/>
        </p:nvPicPr>
        <p:blipFill>
          <a:blip r:embed="rId6" cstate="print"/>
          <a:srcRect l="3243" t="1975" r="15547"/>
          <a:stretch>
            <a:fillRect/>
          </a:stretch>
        </p:blipFill>
        <p:spPr>
          <a:xfrm>
            <a:off x="7651039" y="2132856"/>
            <a:ext cx="4119461" cy="3312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0" y="-1786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독과 독소</a:t>
            </a:r>
            <a:endParaRPr lang="ko-KR" altLang="en-US" b="1" dirty="0">
              <a:latin typeface="CommercialScript BT" pitchFamily="2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독 </a:t>
            </a:r>
            <a:r>
              <a:rPr lang="en-US" altLang="ko-KR" dirty="0" smtClean="0"/>
              <a:t>(poison)</a:t>
            </a:r>
            <a:endParaRPr lang="ko-KR" altLang="en-US" dirty="0"/>
          </a:p>
        </p:txBody>
      </p:sp>
      <p:pic>
        <p:nvPicPr>
          <p:cNvPr id="12" name="내용 개체 틀 11" descr="poison-1481596_1920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18996" t="4810" r="56948" b="7281"/>
          <a:stretch>
            <a:fillRect/>
          </a:stretch>
        </p:blipFill>
        <p:spPr>
          <a:xfrm>
            <a:off x="1777107" y="2564904"/>
            <a:ext cx="1728192" cy="3552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독소 </a:t>
            </a:r>
            <a:r>
              <a:rPr lang="en-US" altLang="ko-KR" dirty="0" smtClean="0"/>
              <a:t>(toxin)</a:t>
            </a:r>
            <a:endParaRPr lang="ko-KR" altLang="en-US" dirty="0"/>
          </a:p>
        </p:txBody>
      </p:sp>
      <p:pic>
        <p:nvPicPr>
          <p:cNvPr id="11" name="내용 개체 틀 10" descr="frog-2693694_1280.png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rcRect l="14232" t="30724" r="33677" b="5164"/>
          <a:stretch>
            <a:fillRect/>
          </a:stretch>
        </p:blipFill>
        <p:spPr>
          <a:xfrm>
            <a:off x="6673651" y="2852936"/>
            <a:ext cx="4104456" cy="315727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알코</a:t>
            </a:r>
            <a:r>
              <a:rPr lang="ko-KR" altLang="en-US" b="1" dirty="0">
                <a:latin typeface="CommercialScript BT" pitchFamily="2" charset="0"/>
              </a:rPr>
              <a:t>올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3683012" y="1628800"/>
            <a:ext cx="8512163" cy="32403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알코올로 인한 사망</a:t>
            </a:r>
            <a:endParaRPr lang="en-US" altLang="ko-KR" dirty="0" smtClean="0"/>
          </a:p>
          <a:p>
            <a:r>
              <a:rPr lang="ko-KR" altLang="en-US" dirty="0" smtClean="0"/>
              <a:t>미국은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만명</a:t>
            </a:r>
            <a:r>
              <a:rPr lang="ko-KR" altLang="en-US" dirty="0" smtClean="0"/>
              <a:t> 사망</a:t>
            </a:r>
            <a:endParaRPr lang="en-US" altLang="ko-KR" dirty="0" smtClean="0"/>
          </a:p>
          <a:p>
            <a:r>
              <a:rPr lang="ko-KR" altLang="en-US" dirty="0" smtClean="0"/>
              <a:t>러시아는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만명</a:t>
            </a:r>
            <a:r>
              <a:rPr lang="ko-KR" altLang="en-US" dirty="0" smtClean="0"/>
              <a:t> 사망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시간 동안 보통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잔을 마시면 판단력 장애</a:t>
            </a:r>
            <a:endParaRPr lang="en-US" altLang="ko-KR" dirty="0" smtClean="0"/>
          </a:p>
          <a:p>
            <a:r>
              <a:rPr lang="ko-KR" altLang="en-US" dirty="0" err="1" smtClean="0"/>
              <a:t>법독극물</a:t>
            </a:r>
            <a:r>
              <a:rPr lang="ko-KR" altLang="en-US" dirty="0" smtClean="0"/>
              <a:t> 학자는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년의 음주 사고를 다룸</a:t>
            </a:r>
            <a:endParaRPr lang="ko-KR" altLang="en-US" dirty="0"/>
          </a:p>
        </p:txBody>
      </p:sp>
      <p:pic>
        <p:nvPicPr>
          <p:cNvPr id="5" name="그림 4" descr="소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939" y="1340768"/>
            <a:ext cx="3200847" cy="4896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알코올</a:t>
            </a:r>
            <a:endParaRPr lang="ko-KR" altLang="en-US" b="1" dirty="0">
              <a:latin typeface="CommercialScript BT" pitchFamily="2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에탄올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609760" y="2174875"/>
            <a:ext cx="5388320" cy="1038101"/>
          </a:xfrm>
        </p:spPr>
        <p:txBody>
          <a:bodyPr/>
          <a:lstStyle/>
          <a:p>
            <a:r>
              <a:rPr lang="en-US" altLang="ko-KR" dirty="0" smtClean="0"/>
              <a:t>40ml </a:t>
            </a:r>
            <a:r>
              <a:rPr lang="ko-KR" altLang="en-US" dirty="0" smtClean="0"/>
              <a:t>실명</a:t>
            </a:r>
            <a:endParaRPr lang="en-US" altLang="ko-KR" dirty="0" smtClean="0"/>
          </a:p>
          <a:p>
            <a:r>
              <a:rPr lang="en-US" altLang="ko-KR" dirty="0" smtClean="0"/>
              <a:t>100ml </a:t>
            </a:r>
            <a:r>
              <a:rPr lang="ko-KR" altLang="en-US" dirty="0" smtClean="0"/>
              <a:t>즉사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메탄올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>
          <a:xfrm>
            <a:off x="6194981" y="2174875"/>
            <a:ext cx="5390437" cy="1470149"/>
          </a:xfrm>
        </p:spPr>
        <p:txBody>
          <a:bodyPr/>
          <a:lstStyle/>
          <a:p>
            <a:r>
              <a:rPr lang="ko-KR" altLang="en-US" dirty="0" smtClean="0"/>
              <a:t>마시면 구토</a:t>
            </a:r>
            <a:endParaRPr lang="en-US" altLang="ko-KR" dirty="0" smtClean="0"/>
          </a:p>
          <a:p>
            <a:r>
              <a:rPr lang="en-US" altLang="ko-KR" dirty="0" smtClean="0"/>
              <a:t>40ml </a:t>
            </a:r>
            <a:r>
              <a:rPr lang="ko-KR" altLang="en-US" dirty="0" smtClean="0"/>
              <a:t>실명</a:t>
            </a:r>
            <a:endParaRPr lang="en-US" altLang="ko-KR" dirty="0" smtClean="0"/>
          </a:p>
          <a:p>
            <a:r>
              <a:rPr lang="en-US" altLang="ko-KR" dirty="0" smtClean="0"/>
              <a:t>100ml </a:t>
            </a:r>
            <a:r>
              <a:rPr lang="ko-KR" altLang="en-US" dirty="0" smtClean="0"/>
              <a:t>즉사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6987" y="5013176"/>
            <a:ext cx="108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심장 박동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숨 막힘을 조절하는 신경 억제</a:t>
            </a:r>
            <a:endParaRPr lang="en-US" altLang="ko-KR" sz="2800" dirty="0" smtClean="0"/>
          </a:p>
          <a:p>
            <a:r>
              <a:rPr lang="ko-KR" altLang="en-US" sz="2800" dirty="0" smtClean="0"/>
              <a:t>과다 섭취 시 구토로 인한 질식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호흡 정지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심장 마비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체온 하강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8" grpId="0" build="p"/>
      <p:bldP spid="10" grpId="0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혈중 알코올 농도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5" name="내용 개체 틀 4" descr="lungs-154282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800508" y="2420888"/>
            <a:ext cx="3761104" cy="3705275"/>
          </a:xfrm>
        </p:spPr>
      </p:pic>
      <p:pic>
        <p:nvPicPr>
          <p:cNvPr id="6" name="그림 5" descr="blood-20745_1920.jpg"/>
          <p:cNvPicPr>
            <a:picLocks noChangeAspect="1"/>
          </p:cNvPicPr>
          <p:nvPr/>
        </p:nvPicPr>
        <p:blipFill>
          <a:blip r:embed="rId5" cstate="print"/>
          <a:srcRect l="30312" t="9051" r="35825"/>
          <a:stretch>
            <a:fillRect/>
          </a:stretch>
        </p:blipFill>
        <p:spPr>
          <a:xfrm>
            <a:off x="768995" y="1412776"/>
            <a:ext cx="2524401" cy="5085184"/>
          </a:xfrm>
          <a:prstGeom prst="rect">
            <a:avLst/>
          </a:prstGeom>
        </p:spPr>
      </p:pic>
      <p:pic>
        <p:nvPicPr>
          <p:cNvPr id="8" name="그림 7" descr="방광.jpg"/>
          <p:cNvPicPr>
            <a:picLocks noChangeAspect="1"/>
          </p:cNvPicPr>
          <p:nvPr/>
        </p:nvPicPr>
        <p:blipFill>
          <a:blip r:embed="rId6" cstate="print"/>
          <a:srcRect l="4326" t="5001" r="5901" b="12501"/>
          <a:stretch>
            <a:fillRect/>
          </a:stretch>
        </p:blipFill>
        <p:spPr>
          <a:xfrm>
            <a:off x="7897787" y="2348880"/>
            <a:ext cx="4104456" cy="3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0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마약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9" name="그림 8" descr="cannabis-2028244_128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3691" y="281057"/>
            <a:ext cx="4973813" cy="6576943"/>
          </a:xfrm>
          <a:prstGeom prst="rect">
            <a:avLst/>
          </a:prstGeom>
        </p:spPr>
      </p:pic>
      <p:pic>
        <p:nvPicPr>
          <p:cNvPr id="10" name="그림 9" descr="poppy-1540284_19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987" y="1628801"/>
            <a:ext cx="6011102" cy="2520280"/>
          </a:xfrm>
          <a:prstGeom prst="rect">
            <a:avLst/>
          </a:prstGeom>
        </p:spPr>
      </p:pic>
      <p:pic>
        <p:nvPicPr>
          <p:cNvPr id="11" name="그림 10" descr="sunset-815270_192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5099" y="692696"/>
            <a:ext cx="8990648" cy="5937573"/>
          </a:xfrm>
          <a:prstGeom prst="rect">
            <a:avLst/>
          </a:prstGeom>
        </p:spPr>
      </p:pic>
      <p:pic>
        <p:nvPicPr>
          <p:cNvPr id="8" name="내용 개체 틀 7" descr="addict-2713620_1920.jpg"/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1561083" y="620688"/>
            <a:ext cx="9001000" cy="600066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CommercialScript BT" pitchFamily="2" charset="0"/>
              </a:rPr>
              <a:t>나폴레옹 사망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8" name="내용 개체 틀 7" descr="napoleon-bonaparte-67784_128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225379" y="1628800"/>
            <a:ext cx="385767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3011" y="1484784"/>
            <a:ext cx="10365899" cy="4248472"/>
          </a:xfrm>
        </p:spPr>
        <p:txBody>
          <a:bodyPr>
            <a:normAutofit fontScale="90000"/>
          </a:bodyPr>
          <a:lstStyle/>
          <a:p>
            <a:r>
              <a:rPr lang="ko-KR" altLang="en-US" sz="17000" b="1" dirty="0" err="1" smtClean="0"/>
              <a:t>법독극물학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8900" b="1" dirty="0">
                <a:latin typeface="CommercialScript BT" pitchFamily="2" charset="0"/>
              </a:rPr>
              <a:t>F</a:t>
            </a:r>
            <a:r>
              <a:rPr lang="en-US" altLang="ko-KR" sz="8900" b="1" dirty="0" smtClean="0">
                <a:latin typeface="CommercialScript BT" pitchFamily="2" charset="0"/>
              </a:rPr>
              <a:t>orensic Toxicology</a:t>
            </a:r>
            <a:endParaRPr lang="ko-KR" altLang="en-US" b="1" dirty="0">
              <a:latin typeface="CommercialScript B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CommercialScript BT" pitchFamily="2" charset="0"/>
              </a:rPr>
              <a:t>법독극물학을</a:t>
            </a:r>
            <a:r>
              <a:rPr lang="ko-KR" altLang="en-US" b="1" dirty="0" smtClean="0">
                <a:latin typeface="CommercialScript BT" pitchFamily="2" charset="0"/>
              </a:rPr>
              <a:t> 이용한 사건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5" name="내용 개체 틀 4" descr="herbicide-587589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713211" y="1700808"/>
            <a:ext cx="6837017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혈액 속 독극물 검출하기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법독극물학자</a:t>
            </a:r>
            <a:r>
              <a:rPr lang="ko-KR" altLang="en-US" dirty="0" smtClean="0"/>
              <a:t> 따라가기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분필</a:t>
            </a:r>
            <a:r>
              <a:rPr lang="en-US" altLang="ko-KR" b="1" dirty="0" smtClean="0">
                <a:latin typeface="+mn-lt"/>
              </a:rPr>
              <a:t>/</a:t>
            </a:r>
            <a:r>
              <a:rPr lang="ko-KR" altLang="en-US" b="1" dirty="0" smtClean="0">
                <a:latin typeface="+mn-lt"/>
              </a:rPr>
              <a:t>종이 </a:t>
            </a:r>
            <a:r>
              <a:rPr lang="ko-KR" altLang="en-US" b="1" dirty="0" err="1" smtClean="0">
                <a:latin typeface="+mn-lt"/>
              </a:rPr>
              <a:t>크로마토그래피</a:t>
            </a:r>
            <a:endParaRPr lang="ko-KR" altLang="en-US" b="1" dirty="0">
              <a:latin typeface="+mn-lt"/>
            </a:endParaRPr>
          </a:p>
        </p:txBody>
      </p:sp>
      <p:pic>
        <p:nvPicPr>
          <p:cNvPr id="9" name="내용 개체 틀 8" descr="dsc08241_chemijhy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6986" y="4806192"/>
            <a:ext cx="2181553" cy="1634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내용 개체 틀 13" descr="기체 크로마토그래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931" y="1412776"/>
            <a:ext cx="3302423" cy="3142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내용 개체 틀 14" descr="액체 크로마토그래피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5339" y="1556792"/>
            <a:ext cx="2808312" cy="2607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dsc08244_chemijh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5379" y="4797152"/>
            <a:ext cx="2135448" cy="1599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 descr="dsc08252_chemijh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7747" y="4797152"/>
            <a:ext cx="2154715" cy="161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 descr="ca8_21_i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1883" y="1340768"/>
            <a:ext cx="2952328" cy="3165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활동내용</a:t>
            </a:r>
            <a:endParaRPr lang="ko-KR" altLang="en-US" b="1" dirty="0">
              <a:latin typeface="+mn-lt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760" y="1600203"/>
            <a:ext cx="10975657" cy="4781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6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일 과학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실에서 살인 사건이 났다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총 </a:t>
            </a:r>
            <a:r>
              <a:rPr lang="en-US" altLang="ko-KR" sz="2800" dirty="0" smtClean="0"/>
              <a:t>12</a:t>
            </a:r>
            <a:r>
              <a:rPr lang="ko-KR" altLang="en-US" sz="2800" dirty="0" smtClean="0"/>
              <a:t>구의 시체가 발견 되었다</a:t>
            </a:r>
            <a:r>
              <a:rPr lang="en-US" altLang="ko-KR" sz="2800" dirty="0" smtClean="0"/>
              <a:t>. </a:t>
            </a:r>
            <a:r>
              <a:rPr lang="ko-KR" altLang="en-US" sz="2800" dirty="0" err="1" smtClean="0"/>
              <a:t>법곤충학자</a:t>
            </a:r>
            <a:r>
              <a:rPr lang="ko-KR" altLang="en-US" sz="2800" dirty="0" smtClean="0"/>
              <a:t> 곽도원 박사에 의하면 </a:t>
            </a:r>
            <a:r>
              <a:rPr lang="en-US" altLang="ko-KR" sz="2800" dirty="0" smtClean="0"/>
              <a:t>6, 7</a:t>
            </a:r>
            <a:r>
              <a:rPr lang="ko-KR" altLang="en-US" sz="2800" dirty="0" smtClean="0"/>
              <a:t>교시 쯤에 살해 된 것으로 보인다고 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하지만 모든 시체가 손가락에 구멍이 나 있을 뿐 다른 외상은 없었다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그래서 이 시체들의 피를 뽑아 대한민국 최고 </a:t>
            </a:r>
            <a:r>
              <a:rPr lang="ko-KR" altLang="en-US" sz="2800" dirty="0" err="1" smtClean="0"/>
              <a:t>법과학</a:t>
            </a:r>
            <a:r>
              <a:rPr lang="ko-KR" altLang="en-US" sz="2800" dirty="0" smtClean="0"/>
              <a:t> 동아리인 </a:t>
            </a:r>
            <a:r>
              <a:rPr lang="en-US" altLang="ko-KR" sz="2800" dirty="0" smtClean="0"/>
              <a:t>3F</a:t>
            </a:r>
            <a:r>
              <a:rPr lang="ko-KR" altLang="en-US" sz="2800" dirty="0" smtClean="0"/>
              <a:t>에 넘겼다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피해자의 가족들은 그 결과만을 기다리고 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법언어학</a:t>
            </a:r>
            <a:r>
              <a:rPr lang="en-US" altLang="ko-KR" sz="2800" dirty="0" smtClean="0"/>
              <a:t>〮</a:t>
            </a:r>
            <a:r>
              <a:rPr lang="ko-KR" altLang="en-US" sz="2800" dirty="0" err="1" smtClean="0"/>
              <a:t>법혈청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혈액학자 윤재원 박사는 독에 의한 살인일 것이라는 가설을 내렸다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그러자 </a:t>
            </a:r>
            <a:r>
              <a:rPr lang="ko-KR" altLang="en-US" sz="2800" dirty="0" err="1" smtClean="0"/>
              <a:t>법독극물학자</a:t>
            </a:r>
            <a:r>
              <a:rPr lang="ko-KR" altLang="en-US" sz="2800" dirty="0" smtClean="0"/>
              <a:t> 전영태 박사가 와서 중요한 사실을 주었다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전영태 박사가 알려준 사실</a:t>
            </a:r>
            <a:endParaRPr lang="ko-KR" altLang="en-US" b="1" dirty="0">
              <a:latin typeface="+mn-lt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760" y="1600203"/>
            <a:ext cx="10975657" cy="5069157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I₂-KI </a:t>
            </a:r>
            <a:r>
              <a:rPr lang="ko-KR" altLang="en-US" sz="2800" dirty="0" smtClean="0"/>
              <a:t>용액과 혈액이 만났을 때 색이 어두워 지면 </a:t>
            </a:r>
            <a:r>
              <a:rPr lang="en-US" altLang="ko-KR" sz="2800" dirty="0" err="1" smtClean="0"/>
              <a:t>nokumalu</a:t>
            </a:r>
            <a:r>
              <a:rPr lang="ko-KR" altLang="en-US" sz="2800" dirty="0" smtClean="0"/>
              <a:t>독이 있다</a:t>
            </a:r>
            <a:r>
              <a:rPr lang="en-US" altLang="ko-KR" sz="2800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800" dirty="0" smtClean="0"/>
              <a:t>만능지시약을 묻혀 건조시킨 종이와 혈액이 만났을 때 붉은색이 나오면 </a:t>
            </a:r>
            <a:r>
              <a:rPr lang="en-US" altLang="ko-KR" sz="2800" dirty="0" err="1" smtClean="0"/>
              <a:t>HCl</a:t>
            </a:r>
            <a:r>
              <a:rPr lang="ko-KR" altLang="en-US" sz="2800" dirty="0" smtClean="0"/>
              <a:t>이라는 독이 있다</a:t>
            </a:r>
            <a:r>
              <a:rPr lang="en-US" altLang="ko-KR" sz="2800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800" dirty="0" smtClean="0"/>
              <a:t>만능지시약을 묻혀 건조시킨 종이와 혈액이 만났을 때 푸른색이 나오면 </a:t>
            </a:r>
            <a:r>
              <a:rPr lang="en-US" altLang="ko-KR" sz="2800" dirty="0" err="1" smtClean="0"/>
              <a:t>NaOH</a:t>
            </a:r>
            <a:r>
              <a:rPr lang="ko-KR" altLang="en-US" sz="2800" dirty="0" smtClean="0"/>
              <a:t>이라는 독이 있다</a:t>
            </a:r>
            <a:r>
              <a:rPr lang="en-US" altLang="ko-KR" sz="2800" dirty="0" smtClean="0"/>
              <a:t>.</a:t>
            </a:r>
          </a:p>
          <a:p>
            <a:endParaRPr lang="en-US" altLang="ko-KR" sz="2000" dirty="0" smtClean="0"/>
          </a:p>
          <a:p>
            <a:r>
              <a:rPr lang="en-US" altLang="ko-KR" sz="2800" dirty="0" smtClean="0"/>
              <a:t>NaHCO</a:t>
            </a:r>
            <a:r>
              <a:rPr lang="en-US" altLang="ko-KR" sz="1600" dirty="0" smtClean="0"/>
              <a:t>3</a:t>
            </a:r>
            <a:r>
              <a:rPr lang="ko-KR" altLang="en-US" sz="2800" dirty="0" smtClean="0"/>
              <a:t>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혈액이 만났을 때 기포가 생기면 </a:t>
            </a:r>
            <a:r>
              <a:rPr lang="en-US" altLang="ko-KR" sz="2800" dirty="0" smtClean="0"/>
              <a:t>CH₃COOH</a:t>
            </a:r>
            <a:r>
              <a:rPr lang="ko-KR" altLang="en-US" sz="2800" dirty="0" smtClean="0"/>
              <a:t>라는 독이 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60" y="274638"/>
            <a:ext cx="10975657" cy="92211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lt"/>
              </a:rPr>
              <a:t>활동 중</a:t>
            </a:r>
            <a:r>
              <a:rPr lang="en-US" altLang="ko-KR" b="1" dirty="0" smtClean="0">
                <a:solidFill>
                  <a:schemeClr val="bg1"/>
                </a:solidFill>
                <a:latin typeface="+mn-lt"/>
              </a:rPr>
              <a:t>…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760" y="1196752"/>
            <a:ext cx="10975657" cy="5400599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I₂-KI </a:t>
            </a:r>
            <a:r>
              <a:rPr lang="ko-KR" altLang="en-US" dirty="0" smtClean="0">
                <a:solidFill>
                  <a:schemeClr val="bg1"/>
                </a:solidFill>
              </a:rPr>
              <a:t>용액과 혈액이 만났을 때 색이 어두워 지면 </a:t>
            </a:r>
            <a:r>
              <a:rPr lang="en-US" altLang="ko-KR" dirty="0" err="1" smtClean="0">
                <a:solidFill>
                  <a:schemeClr val="bg1"/>
                </a:solidFill>
              </a:rPr>
              <a:t>nokumalu</a:t>
            </a:r>
            <a:r>
              <a:rPr lang="ko-KR" altLang="en-US" dirty="0" smtClean="0">
                <a:solidFill>
                  <a:schemeClr val="bg1"/>
                </a:solidFill>
              </a:rPr>
              <a:t>독이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만능지시약을 묻혀 건조시킨 종이와 혈액이 만났을 때 붉은색이 나오면 </a:t>
            </a:r>
            <a:r>
              <a:rPr lang="en-US" altLang="ko-KR" dirty="0" err="1" smtClean="0">
                <a:solidFill>
                  <a:schemeClr val="bg1"/>
                </a:solidFill>
              </a:rPr>
              <a:t>HCl</a:t>
            </a:r>
            <a:r>
              <a:rPr lang="ko-KR" altLang="en-US" dirty="0" smtClean="0">
                <a:solidFill>
                  <a:schemeClr val="bg1"/>
                </a:solidFill>
              </a:rPr>
              <a:t>이라는 독이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만능지시약을 묻혀 건조시킨 종이와 혈액이 만났을 때 푸른색이 나오면 </a:t>
            </a:r>
            <a:r>
              <a:rPr lang="en-US" altLang="ko-KR" dirty="0" err="1" smtClean="0">
                <a:solidFill>
                  <a:schemeClr val="bg1"/>
                </a:solidFill>
              </a:rPr>
              <a:t>NaOH</a:t>
            </a:r>
            <a:r>
              <a:rPr lang="ko-KR" altLang="en-US" dirty="0" smtClean="0">
                <a:solidFill>
                  <a:schemeClr val="bg1"/>
                </a:solidFill>
              </a:rPr>
              <a:t>이라는 독이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NaHCO</a:t>
            </a:r>
            <a:r>
              <a:rPr lang="en-US" altLang="ko-KR" sz="1800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혈액이 만났을 때 기포가 생기면 </a:t>
            </a:r>
            <a:r>
              <a:rPr lang="en-US" altLang="ko-KR" dirty="0" smtClean="0">
                <a:solidFill>
                  <a:schemeClr val="bg1"/>
                </a:solidFill>
              </a:rPr>
              <a:t>CH₃COOH</a:t>
            </a:r>
            <a:r>
              <a:rPr lang="ko-KR" altLang="en-US" dirty="0" smtClean="0">
                <a:solidFill>
                  <a:schemeClr val="bg1"/>
                </a:solidFill>
              </a:rPr>
              <a:t>라는 독이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760" y="274638"/>
            <a:ext cx="10975657" cy="6250706"/>
          </a:xfrm>
        </p:spPr>
        <p:txBody>
          <a:bodyPr>
            <a:normAutofit/>
          </a:bodyPr>
          <a:lstStyle/>
          <a:p>
            <a:r>
              <a:rPr lang="ko-KR" altLang="en-US" sz="13800" b="1" dirty="0" smtClean="0">
                <a:solidFill>
                  <a:schemeClr val="bg1"/>
                </a:solidFill>
              </a:rPr>
              <a:t>활동 중</a:t>
            </a:r>
            <a:r>
              <a:rPr lang="en-US" altLang="ko-KR" sz="13800" b="1" dirty="0" smtClean="0">
                <a:solidFill>
                  <a:schemeClr val="bg1"/>
                </a:solidFill>
              </a:rPr>
              <a:t>…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정답</a:t>
            </a:r>
            <a:endParaRPr lang="ko-KR" altLang="en-US" b="1" dirty="0">
              <a:latin typeface="+mn-lt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760" y="1600203"/>
            <a:ext cx="10975657" cy="5069157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8, 888, </a:t>
            </a:r>
            <a:r>
              <a:rPr lang="en-US" altLang="ko-KR" sz="2800" dirty="0" smtClean="0"/>
              <a:t>66 -&gt; </a:t>
            </a:r>
            <a:r>
              <a:rPr lang="en-US" altLang="ko-KR" sz="2800" dirty="0" err="1" smtClean="0"/>
              <a:t>nokumalu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독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8888, 10, 77 -&gt; </a:t>
            </a:r>
            <a:r>
              <a:rPr lang="en-US" altLang="ko-KR" sz="2800" dirty="0" err="1" smtClean="0"/>
              <a:t>HCl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독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88888, 8888888, 6 -&gt; </a:t>
            </a:r>
            <a:r>
              <a:rPr lang="en-US" altLang="ko-KR" sz="2800" dirty="0" err="1" smtClean="0"/>
              <a:t>NaOH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독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88, 888888, 7 </a:t>
            </a:r>
            <a:r>
              <a:rPr lang="en-US" altLang="ko-KR" sz="2800" dirty="0" smtClean="0"/>
              <a:t>-&gt; CH₃</a:t>
            </a:r>
            <a:r>
              <a:rPr lang="en-US" altLang="ko-KR" sz="2800" dirty="0" smtClean="0"/>
              <a:t>COOH</a:t>
            </a:r>
            <a:r>
              <a:rPr lang="ko-KR" altLang="en-US" sz="2800" dirty="0" smtClean="0"/>
              <a:t>와 </a:t>
            </a:r>
            <a:r>
              <a:rPr lang="en-US" altLang="ko-KR" sz="2800" dirty="0" err="1" smtClean="0"/>
              <a:t>HCl</a:t>
            </a:r>
            <a:r>
              <a:rPr lang="ko-KR" altLang="en-US" sz="2800" dirty="0" smtClean="0"/>
              <a:t>독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666, 777, 3, 33 -&gt; </a:t>
            </a:r>
            <a:r>
              <a:rPr lang="ko-KR" altLang="en-US" sz="2800" dirty="0" smtClean="0"/>
              <a:t>산화수소 독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원폭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10000" contrast="-20000"/>
          </a:blip>
          <a:srcRect b="4820"/>
          <a:stretch>
            <a:fillRect/>
          </a:stretch>
        </p:blipFill>
        <p:spPr>
          <a:xfrm>
            <a:off x="0" y="-2196"/>
            <a:ext cx="12195174" cy="686019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60" y="2708920"/>
            <a:ext cx="10975657" cy="3816424"/>
          </a:xfrm>
          <a:noFill/>
        </p:spPr>
        <p:txBody>
          <a:bodyPr>
            <a:noAutofit/>
          </a:bodyPr>
          <a:lstStyle/>
          <a:p>
            <a:r>
              <a:rPr lang="en-US" altLang="ko-KR" sz="16600" b="1" dirty="0" smtClean="0">
                <a:latin typeface="BrushScript BT" pitchFamily="2" charset="0"/>
              </a:rPr>
              <a:t>La </a:t>
            </a:r>
            <a:r>
              <a:rPr lang="en-US" altLang="ko-KR" sz="16600" b="1" dirty="0" err="1" smtClean="0">
                <a:latin typeface="BrushScript BT" pitchFamily="2" charset="0"/>
              </a:rPr>
              <a:t>ringrazio</a:t>
            </a:r>
            <a:r>
              <a:rPr lang="en-US" altLang="ko-KR" sz="16600" b="1" dirty="0" smtClean="0">
                <a:latin typeface="BrushScript BT" pitchFamily="2" charset="0"/>
              </a:rPr>
              <a:t>!</a:t>
            </a:r>
            <a:endParaRPr lang="ko-KR" altLang="en-US" sz="16600" b="1" dirty="0">
              <a:latin typeface="BrushScript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0151370">
            <a:off x="6488203" y="184817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HY바다L" pitchFamily="18" charset="-127"/>
                <a:ea typeface="HY바다L" pitchFamily="18" charset="-127"/>
              </a:rPr>
              <a:t>지구에서 사라져야 할 맹독을 가진 버섯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9195" y="2852936"/>
            <a:ext cx="7510517" cy="96631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latin typeface="CommercialScript BT" pitchFamily="2" charset="0"/>
              </a:rPr>
              <a:t>수업을 시작하기 전에</a:t>
            </a:r>
            <a:r>
              <a:rPr lang="en-US" altLang="ko-KR" sz="5400" b="1" dirty="0" smtClean="0">
                <a:latin typeface="CommercialScript BT" pitchFamily="2" charset="0"/>
              </a:rPr>
              <a:t>…</a:t>
            </a:r>
            <a:endParaRPr lang="ko-KR" altLang="en-US" sz="5400" b="1" dirty="0">
              <a:latin typeface="CommercialScript B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학습목표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독극물학자의 하는 일과 독에 대해 알아본다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혈액 속 독을 검출한다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CommercialScript BT" pitchFamily="2" charset="0"/>
              </a:rPr>
              <a:t>법과학의</a:t>
            </a:r>
            <a:r>
              <a:rPr lang="ko-KR" altLang="en-US" b="1" dirty="0" smtClean="0">
                <a:latin typeface="CommercialScript BT" pitchFamily="2" charset="0"/>
              </a:rPr>
              <a:t> 핵심 학문</a:t>
            </a:r>
            <a:endParaRPr lang="ko-KR" altLang="en-US" b="1" dirty="0">
              <a:latin typeface="CommercialScript BT" pitchFamily="2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6947" y="2996952"/>
            <a:ext cx="4824536" cy="21602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solidFill>
                  <a:srgbClr val="FFFF00"/>
                </a:solidFill>
              </a:rPr>
              <a:t>병리학</a:t>
            </a:r>
            <a:endParaRPr lang="ko-KR" altLang="en-US" sz="8000" b="1" dirty="0">
              <a:solidFill>
                <a:srgbClr val="FFFF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665539" y="2996952"/>
            <a:ext cx="4824536" cy="2160240"/>
          </a:xfrm>
          <a:prstGeom prst="ellipse">
            <a:avLst/>
          </a:prstGeom>
          <a:solidFill>
            <a:srgbClr val="2110FC"/>
          </a:solidFill>
          <a:ln>
            <a:solidFill>
              <a:srgbClr val="2110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 err="1" smtClean="0">
                <a:solidFill>
                  <a:srgbClr val="FFFF00"/>
                </a:solidFill>
              </a:rPr>
              <a:t>독극물학</a:t>
            </a:r>
            <a:endParaRPr lang="ko-KR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385619" y="1556792"/>
            <a:ext cx="2160240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약물학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69995" y="1988840"/>
            <a:ext cx="2160240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3200" b="1" dirty="0">
                <a:solidFill>
                  <a:schemeClr val="tx1"/>
                </a:solidFill>
              </a:rPr>
              <a:t>학</a:t>
            </a:r>
          </a:p>
        </p:txBody>
      </p:sp>
      <p:sp>
        <p:nvSpPr>
          <p:cNvPr id="10" name="타원 9"/>
          <p:cNvSpPr/>
          <p:nvPr/>
        </p:nvSpPr>
        <p:spPr>
          <a:xfrm>
            <a:off x="9697987" y="5661248"/>
            <a:ext cx="2160240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생물학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5" idx="6"/>
            <a:endCxn id="6" idx="2"/>
          </p:cNvCxnSpPr>
          <p:nvPr/>
        </p:nvCxnSpPr>
        <p:spPr>
          <a:xfrm>
            <a:off x="5161483" y="4077072"/>
            <a:ext cx="50405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8" idx="4"/>
            <a:endCxn id="6" idx="0"/>
          </p:cNvCxnSpPr>
          <p:nvPr/>
        </p:nvCxnSpPr>
        <p:spPr>
          <a:xfrm>
            <a:off x="7465739" y="2564904"/>
            <a:ext cx="612068" cy="43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9" idx="3"/>
            <a:endCxn id="6" idx="7"/>
          </p:cNvCxnSpPr>
          <p:nvPr/>
        </p:nvCxnSpPr>
        <p:spPr>
          <a:xfrm flipH="1">
            <a:off x="9783538" y="2849318"/>
            <a:ext cx="302817" cy="4639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0" idx="1"/>
            <a:endCxn id="6" idx="5"/>
          </p:cNvCxnSpPr>
          <p:nvPr/>
        </p:nvCxnSpPr>
        <p:spPr>
          <a:xfrm flipH="1" flipV="1">
            <a:off x="9783538" y="4840832"/>
            <a:ext cx="230809" cy="9680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593531" y="5661248"/>
            <a:ext cx="2160240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의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0" idx="0"/>
            <a:endCxn id="6" idx="3"/>
          </p:cNvCxnSpPr>
          <p:nvPr/>
        </p:nvCxnSpPr>
        <p:spPr>
          <a:xfrm flipH="1" flipV="1">
            <a:off x="6372076" y="4840832"/>
            <a:ext cx="301575" cy="820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+mn-lt"/>
              </a:rPr>
              <a:t>법독극물학자</a:t>
            </a:r>
            <a:endParaRPr lang="ko-KR" altLang="en-US" b="1" dirty="0">
              <a:latin typeface="+mn-lt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760" y="1600203"/>
            <a:ext cx="10975657" cy="604661"/>
          </a:xfrm>
        </p:spPr>
        <p:txBody>
          <a:bodyPr/>
          <a:lstStyle/>
          <a:p>
            <a:r>
              <a:rPr lang="ko-KR" altLang="en-US" smtClean="0"/>
              <a:t>독물학자가 일하는 모습</a:t>
            </a:r>
            <a:endParaRPr lang="ko-KR" altLang="en-US" dirty="0"/>
          </a:p>
        </p:txBody>
      </p:sp>
      <p:pic>
        <p:nvPicPr>
          <p:cNvPr id="5" name="그림 4" descr="chemistry-lab-experiment-3005692_19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955" y="2420888"/>
            <a:ext cx="5436096" cy="4077072"/>
          </a:xfrm>
          <a:prstGeom prst="rect">
            <a:avLst/>
          </a:prstGeom>
        </p:spPr>
      </p:pic>
      <p:pic>
        <p:nvPicPr>
          <p:cNvPr id="6" name="그림 5" descr="기체 크로마토그래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378725">
            <a:off x="765345" y="83286"/>
            <a:ext cx="4262889" cy="4056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액체 크로마토그래피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888719">
            <a:off x="4692755" y="2975079"/>
            <a:ext cx="3621822" cy="3362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질령분석기.jpg"/>
          <p:cNvPicPr>
            <a:picLocks noChangeAspect="1"/>
          </p:cNvPicPr>
          <p:nvPr/>
        </p:nvPicPr>
        <p:blipFill>
          <a:blip r:embed="rId7" cstate="print"/>
          <a:srcRect l="29750" r="31100"/>
          <a:stretch>
            <a:fillRect/>
          </a:stretch>
        </p:blipFill>
        <p:spPr>
          <a:xfrm rot="19970727">
            <a:off x="9323551" y="1782928"/>
            <a:ext cx="2088232" cy="454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CommercialScript BT" pitchFamily="2" charset="0"/>
              </a:rPr>
              <a:t>법독극물학자의</a:t>
            </a:r>
            <a:r>
              <a:rPr lang="ko-KR" altLang="en-US" b="1" dirty="0" smtClean="0">
                <a:latin typeface="CommercialScript BT" pitchFamily="2" charset="0"/>
              </a:rPr>
              <a:t> 일</a:t>
            </a:r>
            <a:r>
              <a:rPr lang="en-US" altLang="ko-KR" b="1" dirty="0" smtClean="0">
                <a:latin typeface="CommercialScript BT" pitchFamily="2" charset="0"/>
              </a:rPr>
              <a:t>-</a:t>
            </a:r>
            <a:r>
              <a:rPr lang="ko-KR" altLang="en-US" b="1" dirty="0" err="1" smtClean="0">
                <a:latin typeface="CommercialScript BT" pitchFamily="2" charset="0"/>
              </a:rPr>
              <a:t>크로마토그래피</a:t>
            </a:r>
            <a:endParaRPr lang="ko-KR" altLang="en-US" b="1" dirty="0">
              <a:latin typeface="CommercialScript BT" pitchFamily="2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가스 </a:t>
            </a:r>
            <a:r>
              <a:rPr lang="ko-KR" altLang="en-US" dirty="0" err="1" smtClean="0"/>
              <a:t>크로마토그래</a:t>
            </a:r>
            <a:r>
              <a:rPr lang="ko-KR" altLang="en-US" dirty="0" err="1"/>
              <a:t>피</a:t>
            </a:r>
            <a:endParaRPr lang="ko-KR" altLang="en-US" dirty="0"/>
          </a:p>
        </p:txBody>
      </p:sp>
      <p:pic>
        <p:nvPicPr>
          <p:cNvPr id="14" name="내용 개체 틀 13" descr="기체 크로마토그래피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24979" y="2204864"/>
            <a:ext cx="4152201" cy="3951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액체 </a:t>
            </a:r>
            <a:r>
              <a:rPr lang="ko-KR" altLang="en-US" dirty="0" err="1" smtClean="0"/>
              <a:t>크로마토그래피</a:t>
            </a:r>
            <a:endParaRPr lang="en-US" altLang="ko-KR" dirty="0" smtClean="0"/>
          </a:p>
        </p:txBody>
      </p:sp>
      <p:pic>
        <p:nvPicPr>
          <p:cNvPr id="15" name="내용 개체 틀 14" descr="액체 크로마토그래피.jpg"/>
          <p:cNvPicPr>
            <a:picLocks noGrp="1" noChangeAspect="1"/>
          </p:cNvPicPr>
          <p:nvPr>
            <p:ph sz="quarter" idx="4"/>
          </p:nvPr>
        </p:nvPicPr>
        <p:blipFill>
          <a:blip r:embed="rId5" cstate="print"/>
          <a:stretch>
            <a:fillRect/>
          </a:stretch>
        </p:blipFill>
        <p:spPr>
          <a:xfrm>
            <a:off x="6313611" y="2204864"/>
            <a:ext cx="4256118" cy="3951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CommercialScript BT" pitchFamily="2" charset="0"/>
              </a:rPr>
              <a:t>법독극물학자의</a:t>
            </a:r>
            <a:r>
              <a:rPr lang="ko-KR" altLang="en-US" b="1" dirty="0" smtClean="0">
                <a:latin typeface="CommercialScript BT" pitchFamily="2" charset="0"/>
              </a:rPr>
              <a:t> 일</a:t>
            </a:r>
            <a:r>
              <a:rPr lang="en-US" altLang="ko-KR" b="1" dirty="0" smtClean="0">
                <a:latin typeface="CommercialScript BT" pitchFamily="2" charset="0"/>
              </a:rPr>
              <a:t>-</a:t>
            </a:r>
            <a:r>
              <a:rPr lang="ko-KR" altLang="en-US" b="1" dirty="0" err="1" smtClean="0">
                <a:latin typeface="CommercialScript BT" pitchFamily="2" charset="0"/>
              </a:rPr>
              <a:t>질량분광법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5" name="내용 개체 틀 4" descr="질령분석기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l="29672" r="31027"/>
          <a:stretch>
            <a:fillRect/>
          </a:stretch>
        </p:blipFill>
        <p:spPr>
          <a:xfrm>
            <a:off x="2569195" y="1556792"/>
            <a:ext cx="2088232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내용 개체 틀 13" descr="기체 크로마토그래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9635" y="2276872"/>
            <a:ext cx="4152201" cy="3951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oison-1481596_1920.jpg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-1" y="0"/>
            <a:ext cx="12195175" cy="6859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CommercialScript BT" pitchFamily="2" charset="0"/>
              </a:rPr>
              <a:t>법독극물학자의</a:t>
            </a:r>
            <a:r>
              <a:rPr lang="ko-KR" altLang="en-US" b="1" dirty="0" smtClean="0">
                <a:latin typeface="CommercialScript BT" pitchFamily="2" charset="0"/>
              </a:rPr>
              <a:t> 일</a:t>
            </a:r>
            <a:endParaRPr lang="ko-KR" altLang="en-US" b="1" dirty="0">
              <a:latin typeface="CommercialScript BT" pitchFamily="2" charset="0"/>
            </a:endParaRPr>
          </a:p>
        </p:txBody>
      </p:sp>
      <p:pic>
        <p:nvPicPr>
          <p:cNvPr id="5" name="내용 개체 틀 4" descr="beer-1538754_192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52971" y="1844824"/>
            <a:ext cx="3368542" cy="4525963"/>
          </a:xfrm>
        </p:spPr>
      </p:pic>
      <p:pic>
        <p:nvPicPr>
          <p:cNvPr id="6" name="그림 5" descr="hammer-719066_19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69795" y="1844824"/>
            <a:ext cx="3611893" cy="2708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pills-1885550_192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1403" y="1484784"/>
            <a:ext cx="3310123" cy="2482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syringe-1884758_1920.jpg"/>
          <p:cNvPicPr>
            <a:picLocks noChangeAspect="1"/>
          </p:cNvPicPr>
          <p:nvPr/>
        </p:nvPicPr>
        <p:blipFill>
          <a:blip r:embed="rId7" cstate="print"/>
          <a:srcRect l="6330" t="6015" r="21484" b="9481"/>
          <a:stretch>
            <a:fillRect/>
          </a:stretch>
        </p:blipFill>
        <p:spPr>
          <a:xfrm>
            <a:off x="4225379" y="4221088"/>
            <a:ext cx="3198864" cy="224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1522</Words>
  <Application>Microsoft Office PowerPoint</Application>
  <PresentationFormat>사용자 지정</PresentationFormat>
  <Paragraphs>131</Paragraphs>
  <Slides>29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슬라이드 1</vt:lpstr>
      <vt:lpstr>법독극물학 Forensic Toxicology</vt:lpstr>
      <vt:lpstr>수업을 시작하기 전에…</vt:lpstr>
      <vt:lpstr>학습목표</vt:lpstr>
      <vt:lpstr>법과학의 핵심 학문</vt:lpstr>
      <vt:lpstr>법독극물학자</vt:lpstr>
      <vt:lpstr>법독극물학자의 일-크로마토그래피</vt:lpstr>
      <vt:lpstr>법독극물학자의 일-질량분광법</vt:lpstr>
      <vt:lpstr>법독극물학자의 일</vt:lpstr>
      <vt:lpstr>독이란?</vt:lpstr>
      <vt:lpstr>섭취되거나, 흡입되거나 또는 피부를 통해 흡수될 경우 육체적 손상이나 죽음을 유발할 수 있는 물질</vt:lpstr>
      <vt:lpstr>“독이 아닌 것은 무엇인가? 독이 안 되는 것은 없다. 그 양이 독인지 아닌지를 결정하는 요소이다.”</vt:lpstr>
      <vt:lpstr>독의 종류</vt:lpstr>
      <vt:lpstr>독과 독소</vt:lpstr>
      <vt:lpstr>알코올</vt:lpstr>
      <vt:lpstr>알코올</vt:lpstr>
      <vt:lpstr>혈중 알코올 농도</vt:lpstr>
      <vt:lpstr>마약</vt:lpstr>
      <vt:lpstr>나폴레옹 사망</vt:lpstr>
      <vt:lpstr>법독극물학을 이용한 사건</vt:lpstr>
      <vt:lpstr>슬라이드 21</vt:lpstr>
      <vt:lpstr>혈액 속 독극물 검출하기</vt:lpstr>
      <vt:lpstr>분필/종이 크로마토그래피</vt:lpstr>
      <vt:lpstr>활동내용</vt:lpstr>
      <vt:lpstr>전영태 박사가 알려준 사실</vt:lpstr>
      <vt:lpstr>활동 중…</vt:lpstr>
      <vt:lpstr>활동 중…</vt:lpstr>
      <vt:lpstr>정답</vt:lpstr>
      <vt:lpstr>La ringrazio!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Windows 사용자</cp:lastModifiedBy>
  <cp:revision>66</cp:revision>
  <dcterms:created xsi:type="dcterms:W3CDTF">2018-06-06T05:41:53Z</dcterms:created>
  <dcterms:modified xsi:type="dcterms:W3CDTF">2018-06-07T15:24:38Z</dcterms:modified>
</cp:coreProperties>
</file>